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3"/>
  </p:notesMasterIdLst>
  <p:handoutMasterIdLst>
    <p:handoutMasterId r:id="rId14"/>
  </p:handoutMasterIdLst>
  <p:sldIdLst>
    <p:sldId id="410" r:id="rId5"/>
    <p:sldId id="383" r:id="rId6"/>
    <p:sldId id="397" r:id="rId7"/>
    <p:sldId id="408" r:id="rId8"/>
    <p:sldId id="411" r:id="rId9"/>
    <p:sldId id="413" r:id="rId10"/>
    <p:sldId id="414" r:id="rId11"/>
    <p:sldId id="39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3E2AA-0F40-4DCC-8036-175DACA3F476}" v="4" dt="2025-05-11T03:11:50.671"/>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autoAdjust="0"/>
  </p:normalViewPr>
  <p:slideViewPr>
    <p:cSldViewPr snapToGrid="0">
      <p:cViewPr varScale="1">
        <p:scale>
          <a:sx n="76" d="100"/>
          <a:sy n="76" d="100"/>
        </p:scale>
        <p:origin x="62" y="19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ti Bimali" userId="4644d7535f3dedc6" providerId="LiveId" clId="{FCE3E2AA-0F40-4DCC-8036-175DACA3F476}"/>
    <pc:docChg chg="undo custSel addSld delSld modSld">
      <pc:chgData name="Stuti Bimali" userId="4644d7535f3dedc6" providerId="LiveId" clId="{FCE3E2AA-0F40-4DCC-8036-175DACA3F476}" dt="2025-05-11T03:12:33.735" v="53" actId="14100"/>
      <pc:docMkLst>
        <pc:docMk/>
      </pc:docMkLst>
      <pc:sldChg chg="addSp delSp modSp add mod modClrScheme delAnim chgLayout">
        <pc:chgData name="Stuti Bimali" userId="4644d7535f3dedc6" providerId="LiveId" clId="{FCE3E2AA-0F40-4DCC-8036-175DACA3F476}" dt="2025-05-11T03:12:33.735" v="53" actId="14100"/>
        <pc:sldMkLst>
          <pc:docMk/>
          <pc:sldMk cId="3278170063" sldId="411"/>
        </pc:sldMkLst>
        <pc:spChg chg="mod">
          <ac:chgData name="Stuti Bimali" userId="4644d7535f3dedc6" providerId="LiveId" clId="{FCE3E2AA-0F40-4DCC-8036-175DACA3F476}" dt="2025-05-11T03:12:27.320" v="52" actId="26606"/>
          <ac:spMkLst>
            <pc:docMk/>
            <pc:sldMk cId="3278170063" sldId="411"/>
            <ac:spMk id="2" creationId="{805346ED-721D-85EE-2F1B-A31D0912DE29}"/>
          </ac:spMkLst>
        </pc:spChg>
        <pc:spChg chg="add del mod">
          <ac:chgData name="Stuti Bimali" userId="4644d7535f3dedc6" providerId="LiveId" clId="{FCE3E2AA-0F40-4DCC-8036-175DACA3F476}" dt="2025-05-11T03:00:35.204" v="7" actId="478"/>
          <ac:spMkLst>
            <pc:docMk/>
            <pc:sldMk cId="3278170063" sldId="411"/>
            <ac:spMk id="3" creationId="{BD60EBB5-BA1F-B0DD-F639-F3E9C6F6AE50}"/>
          </ac:spMkLst>
        </pc:spChg>
        <pc:spChg chg="add del mod">
          <ac:chgData name="Stuti Bimali" userId="4644d7535f3dedc6" providerId="LiveId" clId="{FCE3E2AA-0F40-4DCC-8036-175DACA3F476}" dt="2025-05-11T03:07:44.024" v="35" actId="478"/>
          <ac:spMkLst>
            <pc:docMk/>
            <pc:sldMk cId="3278170063" sldId="411"/>
            <ac:spMk id="5" creationId="{5ABAEDFD-2F33-1ACF-3A31-E66A64D3F755}"/>
          </ac:spMkLst>
        </pc:spChg>
        <pc:spChg chg="add del mod">
          <ac:chgData name="Stuti Bimali" userId="4644d7535f3dedc6" providerId="LiveId" clId="{FCE3E2AA-0F40-4DCC-8036-175DACA3F476}" dt="2025-05-11T03:09:55.522" v="41" actId="22"/>
          <ac:spMkLst>
            <pc:docMk/>
            <pc:sldMk cId="3278170063" sldId="411"/>
            <ac:spMk id="7" creationId="{8D1E6595-598D-1175-3405-8A03776A0669}"/>
          </ac:spMkLst>
        </pc:spChg>
        <pc:spChg chg="del mod">
          <ac:chgData name="Stuti Bimali" userId="4644d7535f3dedc6" providerId="LiveId" clId="{FCE3E2AA-0F40-4DCC-8036-175DACA3F476}" dt="2025-05-11T03:00:29.257" v="6" actId="478"/>
          <ac:spMkLst>
            <pc:docMk/>
            <pc:sldMk cId="3278170063" sldId="411"/>
            <ac:spMk id="9" creationId="{E087756B-2CE8-3862-3D2B-578C9257E8FE}"/>
          </ac:spMkLst>
        </pc:spChg>
        <pc:spChg chg="add mod ord">
          <ac:chgData name="Stuti Bimali" userId="4644d7535f3dedc6" providerId="LiveId" clId="{FCE3E2AA-0F40-4DCC-8036-175DACA3F476}" dt="2025-05-11T03:12:33.735" v="53" actId="14100"/>
          <ac:spMkLst>
            <pc:docMk/>
            <pc:sldMk cId="3278170063" sldId="411"/>
            <ac:spMk id="10" creationId="{996807A6-7EC4-7C76-8267-C65C7AAF469C}"/>
          </ac:spMkLst>
        </pc:spChg>
        <pc:picChg chg="del">
          <ac:chgData name="Stuti Bimali" userId="4644d7535f3dedc6" providerId="LiveId" clId="{FCE3E2AA-0F40-4DCC-8036-175DACA3F476}" dt="2025-05-11T03:07:40.873" v="34" actId="478"/>
          <ac:picMkLst>
            <pc:docMk/>
            <pc:sldMk cId="3278170063" sldId="411"/>
            <ac:picMk id="11" creationId="{48BE907E-169A-52CE-A5E9-EE10FC50AA3C}"/>
          </ac:picMkLst>
        </pc:picChg>
        <pc:picChg chg="add mod">
          <ac:chgData name="Stuti Bimali" userId="4644d7535f3dedc6" providerId="LiveId" clId="{FCE3E2AA-0F40-4DCC-8036-175DACA3F476}" dt="2025-05-11T03:12:27.320" v="52" actId="26606"/>
          <ac:picMkLst>
            <pc:docMk/>
            <pc:sldMk cId="3278170063" sldId="411"/>
            <ac:picMk id="13" creationId="{9386AFD9-BA34-88A2-5A07-8CE5B4F09FA3}"/>
          </ac:picMkLst>
        </pc:picChg>
        <pc:picChg chg="del">
          <ac:chgData name="Stuti Bimali" userId="4644d7535f3dedc6" providerId="LiveId" clId="{FCE3E2AA-0F40-4DCC-8036-175DACA3F476}" dt="2025-05-11T03:01:19.781" v="9" actId="478"/>
          <ac:picMkLst>
            <pc:docMk/>
            <pc:sldMk cId="3278170063" sldId="411"/>
            <ac:picMk id="27" creationId="{0388629A-D262-2F41-2B67-F2D38CE16C99}"/>
          </ac:picMkLst>
        </pc:picChg>
      </pc:sldChg>
      <pc:sldChg chg="addSp delSp modSp add del mod">
        <pc:chgData name="Stuti Bimali" userId="4644d7535f3dedc6" providerId="LiveId" clId="{FCE3E2AA-0F40-4DCC-8036-175DACA3F476}" dt="2025-05-11T03:06:24.337" v="14" actId="47"/>
        <pc:sldMkLst>
          <pc:docMk/>
          <pc:sldMk cId="3473335147" sldId="412"/>
        </pc:sldMkLst>
        <pc:spChg chg="add del mod">
          <ac:chgData name="Stuti Bimali" userId="4644d7535f3dedc6" providerId="LiveId" clId="{FCE3E2AA-0F40-4DCC-8036-175DACA3F476}" dt="2025-05-11T03:05:59.208" v="12" actId="478"/>
          <ac:spMkLst>
            <pc:docMk/>
            <pc:sldMk cId="3473335147" sldId="412"/>
            <ac:spMk id="4" creationId="{0A8BF546-C752-358D-24F7-EFE7F640539E}"/>
          </ac:spMkLst>
        </pc:spChg>
        <pc:picChg chg="del">
          <ac:chgData name="Stuti Bimali" userId="4644d7535f3dedc6" providerId="LiveId" clId="{FCE3E2AA-0F40-4DCC-8036-175DACA3F476}" dt="2025-05-11T03:05:56.285" v="11" actId="478"/>
          <ac:picMkLst>
            <pc:docMk/>
            <pc:sldMk cId="3473335147" sldId="412"/>
            <ac:picMk id="11" creationId="{2AD46E20-E77F-AFE3-574C-BA9F7D3FA758}"/>
          </ac:picMkLst>
        </pc:picChg>
      </pc:sldChg>
      <pc:sldChg chg="modSp add mod">
        <pc:chgData name="Stuti Bimali" userId="4644d7535f3dedc6" providerId="LiveId" clId="{FCE3E2AA-0F40-4DCC-8036-175DACA3F476}" dt="2025-05-11T03:07:02.965" v="24" actId="14100"/>
        <pc:sldMkLst>
          <pc:docMk/>
          <pc:sldMk cId="3192552465" sldId="413"/>
        </pc:sldMkLst>
        <pc:spChg chg="mod">
          <ac:chgData name="Stuti Bimali" userId="4644d7535f3dedc6" providerId="LiveId" clId="{FCE3E2AA-0F40-4DCC-8036-175DACA3F476}" dt="2025-05-11T03:07:02.965" v="24" actId="14100"/>
          <ac:spMkLst>
            <pc:docMk/>
            <pc:sldMk cId="3192552465" sldId="413"/>
            <ac:spMk id="3" creationId="{3BDD7D3E-BE72-8266-45A9-96E91842DEA2}"/>
          </ac:spMkLst>
        </pc:spChg>
      </pc:sldChg>
      <pc:sldChg chg="modSp add mod">
        <pc:chgData name="Stuti Bimali" userId="4644d7535f3dedc6" providerId="LiveId" clId="{FCE3E2AA-0F40-4DCC-8036-175DACA3F476}" dt="2025-05-11T03:07:24.224" v="33" actId="403"/>
        <pc:sldMkLst>
          <pc:docMk/>
          <pc:sldMk cId="1496531971" sldId="414"/>
        </pc:sldMkLst>
        <pc:spChg chg="mod">
          <ac:chgData name="Stuti Bimali" userId="4644d7535f3dedc6" providerId="LiveId" clId="{FCE3E2AA-0F40-4DCC-8036-175DACA3F476}" dt="2025-05-11T03:07:24.224" v="33" actId="403"/>
          <ac:spMkLst>
            <pc:docMk/>
            <pc:sldMk cId="1496531971" sldId="414"/>
            <ac:spMk id="3" creationId="{3BDD7D3E-BE72-8266-45A9-96E91842DEA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5/10/2025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72777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034392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PPO is a Model free RL algorithm that uses clipped objective to prevent overly large policy updates. Instead of maximizing the reward by raw policy gradient, PPO clips the size of an update to ensure the new policy doesn't deviate too much from the old one. This makes learning more stable and </a:t>
            </a:r>
            <a:r>
              <a:rPr lang="en-US" dirty="0" err="1"/>
              <a:t>efficent</a:t>
            </a:r>
            <a:r>
              <a:rPr lang="en-US" dirty="0"/>
              <a:t>. It uses the Actor-Critic architecture which we will see in the code itself.</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258671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PPO is a Model free RL algorithm that uses clipped objective to prevent overly large policy updates. Instead of maximizing the reward by raw policy gradient, PPO clips the size of an update to ensure the new policy doesn't deviate too much from the old one. This makes learning more stable and </a:t>
            </a:r>
            <a:r>
              <a:rPr lang="en-US" dirty="0" err="1"/>
              <a:t>efficent</a:t>
            </a:r>
            <a:r>
              <a:rPr lang="en-US" dirty="0"/>
              <a:t>. It uses the Actor-Critic architecture which we will see in the code itself.</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04097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4105469" y="3601615"/>
            <a:ext cx="7825273" cy="1651519"/>
          </a:xfrm>
        </p:spPr>
        <p:txBody>
          <a:bodyPr/>
          <a:lstStyle/>
          <a:p>
            <a:pPr algn="ctr"/>
            <a:r>
              <a:rPr lang="en-US" b="0" i="0" dirty="0">
                <a:effectLst/>
                <a:latin typeface="Arial" panose="020B0604020202020204" pitchFamily="34" charset="0"/>
              </a:rPr>
              <a:t>Project Title: </a:t>
            </a:r>
            <a:br>
              <a:rPr lang="en-US" b="0" i="0" dirty="0">
                <a:effectLst/>
                <a:latin typeface="Arial" panose="020B0604020202020204" pitchFamily="34" charset="0"/>
              </a:rPr>
            </a:br>
            <a:br>
              <a:rPr lang="en-US" b="0" i="0" dirty="0">
                <a:effectLst/>
                <a:latin typeface="Arial" panose="020B0604020202020204" pitchFamily="34" charset="0"/>
              </a:rPr>
            </a:br>
            <a:r>
              <a:rPr lang="en-US" sz="2400" b="0" i="0" dirty="0">
                <a:effectLst/>
                <a:latin typeface="Arial" panose="020B0604020202020204" pitchFamily="34" charset="0"/>
              </a:rPr>
              <a:t>Solving the 2×2×2 Rubik’s Cube with Feature-Based Reinforcement Learning</a:t>
            </a:r>
            <a:endParaRPr lang="en-US" dirty="0"/>
          </a:p>
        </p:txBody>
      </p:sp>
      <p:sp>
        <p:nvSpPr>
          <p:cNvPr id="3" name="Rectangle 2">
            <a:extLst>
              <a:ext uri="{FF2B5EF4-FFF2-40B4-BE49-F238E27FC236}">
                <a16:creationId xmlns:a16="http://schemas.microsoft.com/office/drawing/2014/main" id="{1E7D77C7-3D57-F40B-6987-B3524EA8EDDE}"/>
              </a:ext>
            </a:extLst>
          </p:cNvPr>
          <p:cNvSpPr/>
          <p:nvPr/>
        </p:nvSpPr>
        <p:spPr>
          <a:xfrm>
            <a:off x="8470047" y="5253134"/>
            <a:ext cx="2624052" cy="1384995"/>
          </a:xfrm>
          <a:prstGeom prst="rect">
            <a:avLst/>
          </a:prstGeom>
          <a:noFill/>
        </p:spPr>
        <p:txBody>
          <a:bodyPr wrap="none" lIns="91440" tIns="45720" rIns="91440" bIns="45720">
            <a:spAutoFit/>
          </a:bodyPr>
          <a:lstStyle/>
          <a:p>
            <a:pPr algn="ctr"/>
            <a:r>
              <a:rPr lang="en-US" sz="2800" b="1" u="sng"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Team Members:</a:t>
            </a:r>
          </a:p>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Stuti Bimali</a:t>
            </a:r>
          </a:p>
          <a:p>
            <a:pPr algn="ctr"/>
            <a:r>
              <a:rPr 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Binaya Dhakal</a:t>
            </a:r>
          </a:p>
        </p:txBody>
      </p:sp>
      <p:sp>
        <p:nvSpPr>
          <p:cNvPr id="4" name="Rectangle 3">
            <a:extLst>
              <a:ext uri="{FF2B5EF4-FFF2-40B4-BE49-F238E27FC236}">
                <a16:creationId xmlns:a16="http://schemas.microsoft.com/office/drawing/2014/main" id="{55345EA9-AE8C-81C8-BA44-2CDA2166CD14}"/>
              </a:ext>
            </a:extLst>
          </p:cNvPr>
          <p:cNvSpPr/>
          <p:nvPr/>
        </p:nvSpPr>
        <p:spPr>
          <a:xfrm>
            <a:off x="3039343" y="597360"/>
            <a:ext cx="8315353" cy="1754326"/>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DSCI-6612-01</a:t>
            </a:r>
          </a:p>
          <a:p>
            <a:pPr algn="ctr"/>
            <a:r>
              <a:rPr lang="en-US" sz="5400" dirty="0">
                <a:ln w="0"/>
                <a:solidFill>
                  <a:srgbClr val="FF0000"/>
                </a:solidFill>
                <a:effectLst>
                  <a:outerShdw blurRad="38100" dist="19050" dir="2700000" algn="tl" rotWithShape="0">
                    <a:schemeClr val="dk1">
                      <a:alpha val="40000"/>
                    </a:schemeClr>
                  </a:outerShdw>
                </a:effectLst>
              </a:rPr>
              <a:t>Intro to Artificial Intelligence</a:t>
            </a:r>
            <a:endParaRPr 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7" name="Audio 6">
            <a:hlinkClick r:id="" action="ppaction://media"/>
            <a:extLst>
              <a:ext uri="{FF2B5EF4-FFF2-40B4-BE49-F238E27FC236}">
                <a16:creationId xmlns:a16="http://schemas.microsoft.com/office/drawing/2014/main" id="{652B86BF-55DD-860B-C250-C154CD7CBB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0304222"/>
      </p:ext>
    </p:extLst>
  </p:cSld>
  <p:clrMapOvr>
    <a:masterClrMapping/>
  </p:clrMapOvr>
  <mc:AlternateContent xmlns:mc="http://schemas.openxmlformats.org/markup-compatibility/2006" xmlns:p14="http://schemas.microsoft.com/office/powerpoint/2010/main">
    <mc:Choice Requires="p14">
      <p:transition spd="slow" p14:dur="2000" advTm="7235"/>
    </mc:Choice>
    <mc:Fallback xmlns="">
      <p:transition spd="slow" advTm="7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a:lstStyle/>
          <a:p>
            <a:r>
              <a:rPr lang="en-US" dirty="0"/>
              <a:t>Goals and Techniques</a:t>
            </a:r>
          </a:p>
        </p:txBody>
      </p:sp>
      <p:sp>
        <p:nvSpPr>
          <p:cNvPr id="7" name="Rectangle 4">
            <a:extLst>
              <a:ext uri="{FF2B5EF4-FFF2-40B4-BE49-F238E27FC236}">
                <a16:creationId xmlns:a16="http://schemas.microsoft.com/office/drawing/2014/main" id="{55ABB863-CA8A-4A6D-65DD-A047B2E4133E}"/>
              </a:ext>
            </a:extLst>
          </p:cNvPr>
          <p:cNvSpPr>
            <a:spLocks noChangeArrowheads="1"/>
          </p:cNvSpPr>
          <p:nvPr/>
        </p:nvSpPr>
        <p:spPr bwMode="auto">
          <a:xfrm>
            <a:off x="594360" y="2207329"/>
            <a:ext cx="7513942"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B050"/>
                </a:solidFill>
                <a:effectLst/>
                <a:latin typeface="Arial" panose="020B0604020202020204" pitchFamily="34" charset="0"/>
              </a:rPr>
              <a:t>Goal:</a:t>
            </a:r>
            <a:r>
              <a:rPr kumimoji="0" lang="en-US" altLang="en-US" sz="2000" b="0" i="0" u="none" strike="noStrike" cap="none" normalizeH="0" baseline="0" dirty="0">
                <a:ln>
                  <a:noFill/>
                </a:ln>
                <a:solidFill>
                  <a:srgbClr val="00B050"/>
                </a:solidFill>
                <a:effectLst/>
                <a:latin typeface="Arial" panose="020B0604020202020204" pitchFamily="34" charset="0"/>
              </a:rPr>
              <a:t> </a:t>
            </a:r>
          </a:p>
          <a:p>
            <a:pPr marL="800100" lvl="1" indent="-342900" eaLnBrk="0" fontAlgn="base" hangingPunct="0">
              <a:spcBef>
                <a:spcPct val="0"/>
              </a:spcBef>
              <a:spcAft>
                <a:spcPct val="0"/>
              </a:spcAft>
              <a:buFont typeface="Arial" panose="020B0604020202020204" pitchFamily="34" charset="0"/>
              <a:buChar char="•"/>
            </a:pPr>
            <a:r>
              <a:rPr lang="en-US" sz="2000" dirty="0">
                <a:solidFill>
                  <a:srgbClr val="00B050"/>
                </a:solidFill>
              </a:rPr>
              <a:t>compare the effectiveness of model-free reinforcement learning algorithms—Q-Learning, Policy Gradient, and PPO—in solving the 2x2 Rubik's Cube, </a:t>
            </a:r>
          </a:p>
          <a:p>
            <a:pPr marL="800100" lvl="1" indent="-342900" eaLnBrk="0" fontAlgn="base" hangingPunct="0">
              <a:spcBef>
                <a:spcPct val="0"/>
              </a:spcBef>
              <a:spcAft>
                <a:spcPct val="0"/>
              </a:spcAft>
              <a:buFont typeface="Arial" panose="020B0604020202020204" pitchFamily="34" charset="0"/>
              <a:buChar char="•"/>
            </a:pPr>
            <a:r>
              <a:rPr lang="en-US" sz="2000" dirty="0">
                <a:solidFill>
                  <a:srgbClr val="00B050"/>
                </a:solidFill>
              </a:rPr>
              <a:t>Evaluating their learning speed, stability, and success rate</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00B050"/>
                </a:solidFill>
                <a:effectLst/>
                <a:latin typeface="Arial" panose="020B0604020202020204" pitchFamily="34" charset="0"/>
              </a:rPr>
              <a:t>Training agents to solve the cube via trial and error.</a:t>
            </a:r>
          </a:p>
          <a:p>
            <a:pPr marL="0" marR="0" lvl="0" indent="0" algn="l" defTabSz="914400" rtl="0" eaLnBrk="0" fontAlgn="base" latinLnBrk="0" hangingPunct="0">
              <a:lnSpc>
                <a:spcPct val="100000"/>
              </a:lnSpc>
              <a:spcBef>
                <a:spcPct val="0"/>
              </a:spcBef>
              <a:spcAft>
                <a:spcPct val="0"/>
              </a:spcAft>
              <a:buClrTx/>
              <a:buSzTx/>
              <a:tabLst/>
            </a:pPr>
            <a:endParaRPr lang="en-US" altLang="en-US" sz="2000" dirty="0">
              <a:solidFill>
                <a:srgbClr val="00B05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1">
                    <a:lumMod val="50000"/>
                  </a:schemeClr>
                </a:solidFill>
                <a:effectLst/>
                <a:latin typeface="Arial" panose="020B0604020202020204" pitchFamily="34" charset="0"/>
              </a:rPr>
              <a:t>Techniques Used:</a:t>
            </a:r>
            <a:endParaRPr kumimoji="0" lang="en-US" altLang="en-US" sz="2000" b="0" i="0" u="none" strike="noStrike" cap="none" normalizeH="0" baseline="0" dirty="0">
              <a:ln>
                <a:noFill/>
              </a:ln>
              <a:solidFill>
                <a:schemeClr val="accent1">
                  <a:lumMod val="50000"/>
                </a:schemeClr>
              </a:solidFill>
              <a:effectLst/>
              <a:latin typeface="Arial" panose="020B0604020202020204" pitchFamily="34" charset="0"/>
            </a:endParaRP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1">
                    <a:lumMod val="50000"/>
                  </a:schemeClr>
                </a:solidFill>
                <a:effectLst/>
                <a:latin typeface="Arial" panose="020B0604020202020204" pitchFamily="34" charset="0"/>
              </a:rPr>
              <a:t>Q-Learning</a:t>
            </a: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1">
                    <a:lumMod val="50000"/>
                  </a:schemeClr>
                </a:solidFill>
                <a:effectLst/>
                <a:latin typeface="Arial" panose="020B0604020202020204" pitchFamily="34" charset="0"/>
              </a:rPr>
              <a:t>Policy Gradient (REINFORCE)</a:t>
            </a: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1">
                    <a:lumMod val="50000"/>
                  </a:schemeClr>
                </a:solidFill>
                <a:effectLst/>
                <a:latin typeface="Arial" panose="020B0604020202020204" pitchFamily="34" charset="0"/>
              </a:rPr>
              <a:t>PPO (Proximal Policy Optimization)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FF0000"/>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7CC225-C002-C088-0A25-33E5B7DC9B6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9029151E-796F-F0FD-320F-48938C72CAD1}"/>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 name="Audio 18">
            <a:hlinkClick r:id="" action="ppaction://media"/>
            <a:extLst>
              <a:ext uri="{FF2B5EF4-FFF2-40B4-BE49-F238E27FC236}">
                <a16:creationId xmlns:a16="http://schemas.microsoft.com/office/drawing/2014/main" id="{1EEEDE0B-BFF5-6CC7-6348-3BDBECD06E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6685798"/>
      </p:ext>
    </p:extLst>
  </p:cSld>
  <p:clrMapOvr>
    <a:masterClrMapping/>
  </p:clrMapOvr>
  <mc:AlternateContent xmlns:mc="http://schemas.openxmlformats.org/markup-compatibility/2006" xmlns:p14="http://schemas.microsoft.com/office/powerpoint/2010/main">
    <mc:Choice Requires="p14">
      <p:transition spd="slow" p14:dur="2000" advTm="13837"/>
    </mc:Choice>
    <mc:Fallback xmlns="">
      <p:transition spd="slow" advTm="1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B6D40A-2A0A-AF3D-8CF7-3ECD37765637}"/>
              </a:ext>
            </a:extLst>
          </p:cNvPr>
          <p:cNvSpPr>
            <a:spLocks noGrp="1"/>
          </p:cNvSpPr>
          <p:nvPr>
            <p:ph type="ctrTitle"/>
          </p:nvPr>
        </p:nvSpPr>
        <p:spPr>
          <a:xfrm>
            <a:off x="4553339" y="411479"/>
            <a:ext cx="7242965" cy="3291840"/>
          </a:xfrm>
        </p:spPr>
        <p:txBody>
          <a:bodyPr/>
          <a:lstStyle/>
          <a:p>
            <a:r>
              <a:rPr lang="en-US" dirty="0"/>
              <a:t>Who Covers What?</a:t>
            </a:r>
          </a:p>
        </p:txBody>
      </p:sp>
      <p:sp>
        <p:nvSpPr>
          <p:cNvPr id="3" name="Text Placeholder 2">
            <a:extLst>
              <a:ext uri="{FF2B5EF4-FFF2-40B4-BE49-F238E27FC236}">
                <a16:creationId xmlns:a16="http://schemas.microsoft.com/office/drawing/2014/main" id="{591442CD-A26D-1761-8CE7-8BC3075BB4ED}"/>
              </a:ext>
            </a:extLst>
          </p:cNvPr>
          <p:cNvSpPr>
            <a:spLocks noGrp="1"/>
          </p:cNvSpPr>
          <p:nvPr>
            <p:ph type="body" sz="quarter" idx="11"/>
          </p:nvPr>
        </p:nvSpPr>
        <p:spPr>
          <a:xfrm>
            <a:off x="4786604" y="4549552"/>
            <a:ext cx="7009701" cy="1645920"/>
          </a:xfrm>
        </p:spPr>
        <p:txBody>
          <a:bodyPr>
            <a:normAutofit/>
          </a:bodyPr>
          <a:lstStyle/>
          <a:p>
            <a:pPr>
              <a:buFont typeface="Arial" panose="020B0604020202020204" pitchFamily="34" charset="0"/>
              <a:buChar char="•"/>
            </a:pPr>
            <a:r>
              <a:rPr lang="en-US" dirty="0"/>
              <a:t> Stuti: Environment + Q-Learning agent</a:t>
            </a:r>
          </a:p>
          <a:p>
            <a:pPr>
              <a:buFont typeface="Arial" panose="020B0604020202020204" pitchFamily="34" charset="0"/>
              <a:buChar char="•"/>
            </a:pPr>
            <a:r>
              <a:rPr lang="en-US" dirty="0"/>
              <a:t> Binaya:  Policy Gradient, PPO, Evaluation + Analysis</a:t>
            </a:r>
          </a:p>
        </p:txBody>
      </p:sp>
      <p:pic>
        <p:nvPicPr>
          <p:cNvPr id="21" name="Audio 20">
            <a:hlinkClick r:id="" action="ppaction://media"/>
            <a:extLst>
              <a:ext uri="{FF2B5EF4-FFF2-40B4-BE49-F238E27FC236}">
                <a16:creationId xmlns:a16="http://schemas.microsoft.com/office/drawing/2014/main" id="{10CCD105-B945-2F8B-4257-078C4BDE69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9059756"/>
      </p:ext>
    </p:extLst>
  </p:cSld>
  <p:clrMapOvr>
    <a:masterClrMapping/>
  </p:clrMapOvr>
  <mc:AlternateContent xmlns:mc="http://schemas.openxmlformats.org/markup-compatibility/2006" xmlns:p14="http://schemas.microsoft.com/office/powerpoint/2010/main">
    <mc:Choice Requires="p14">
      <p:transition spd="slow" p14:dur="2000" advTm="13579"/>
    </mc:Choice>
    <mc:Fallback xmlns="">
      <p:transition spd="slow" advTm="1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Let’s Begin</a:t>
            </a:r>
          </a:p>
        </p:txBody>
      </p:sp>
      <p:pic>
        <p:nvPicPr>
          <p:cNvPr id="11" name="Content Placeholder 10" descr="Yellow arrow signed drawn on pavement">
            <a:extLst>
              <a:ext uri="{FF2B5EF4-FFF2-40B4-BE49-F238E27FC236}">
                <a16:creationId xmlns:a16="http://schemas.microsoft.com/office/drawing/2014/main" id="{48BE907E-169A-52CE-A5E9-EE10FC50AA3C}"/>
              </a:ext>
            </a:extLst>
          </p:cNvPr>
          <p:cNvPicPr>
            <a:picLocks noGrp="1" noChangeAspect="1"/>
          </p:cNvPicPr>
          <p:nvPr>
            <p:ph sz="quarter" idx="16"/>
          </p:nvPr>
        </p:nvPicPr>
        <p:blipFill>
          <a:blip r:embed="rId5">
            <a:extLst>
              <a:ext uri="{28A0092B-C50C-407E-A947-70E740481C1C}">
                <a14:useLocalDpi xmlns:a14="http://schemas.microsoft.com/office/drawing/2010/main" val="0"/>
              </a:ext>
            </a:extLst>
          </a:blip>
          <a:stretch>
            <a:fillRect/>
          </a:stretch>
        </p:blipFill>
        <p:spPr>
          <a:xfrm>
            <a:off x="6964363" y="2788685"/>
            <a:ext cx="4491037" cy="3372955"/>
          </a:xfrm>
        </p:spPr>
      </p:pic>
      <p:sp>
        <p:nvSpPr>
          <p:cNvPr id="9" name="Rectangle 2">
            <a:extLst>
              <a:ext uri="{FF2B5EF4-FFF2-40B4-BE49-F238E27FC236}">
                <a16:creationId xmlns:a16="http://schemas.microsoft.com/office/drawing/2014/main" id="{E087756B-2CE8-3862-3D2B-578C9257E8FE}"/>
              </a:ext>
            </a:extLst>
          </p:cNvPr>
          <p:cNvSpPr>
            <a:spLocks noGrp="1" noChangeArrowheads="1"/>
          </p:cNvSpPr>
          <p:nvPr>
            <p:ph sz="quarter" idx="15"/>
          </p:nvPr>
        </p:nvSpPr>
        <p:spPr bwMode="auto">
          <a:xfrm>
            <a:off x="594360" y="2637046"/>
            <a:ext cx="5283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1">
                    <a:lumMod val="50000"/>
                  </a:schemeClr>
                </a:solidFill>
                <a:effectLst/>
                <a:latin typeface="Bauhaus 93" panose="04030905020B02020C02" pitchFamily="82" charset="0"/>
              </a:rPr>
              <a:t>Running </a:t>
            </a:r>
            <a:r>
              <a:rPr kumimoji="0" lang="en-US" altLang="en-US" sz="1800" b="0" i="0" u="none" strike="noStrike" cap="none" normalizeH="0" baseline="0" dirty="0">
                <a:ln>
                  <a:noFill/>
                </a:ln>
                <a:solidFill>
                  <a:srgbClr val="FF0000"/>
                </a:solidFill>
                <a:effectLst/>
                <a:latin typeface="Bauhaus 93" panose="04030905020B02020C02" pitchFamily="82" charset="0"/>
              </a:rPr>
              <a:t>run_all.py </a:t>
            </a:r>
            <a:r>
              <a:rPr kumimoji="0" lang="en-US" altLang="en-US" sz="1800" b="0" i="0" u="none" strike="noStrike" cap="none" normalizeH="0" baseline="0" dirty="0">
                <a:ln>
                  <a:noFill/>
                </a:ln>
                <a:solidFill>
                  <a:schemeClr val="accent1">
                    <a:lumMod val="50000"/>
                  </a:schemeClr>
                </a:solidFill>
                <a:effectLst/>
                <a:latin typeface="Bauhaus 93" panose="04030905020B02020C02" pitchFamily="82" charset="0"/>
              </a:rPr>
              <a:t>to train and evaluate all agents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chemeClr val="accent1">
                  <a:lumMod val="50000"/>
                </a:schemeClr>
              </a:solidFill>
              <a:latin typeface="Bauhaus 93" panose="04030905020B02020C02" pitchFamily="8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accent1">
                  <a:lumMod val="50000"/>
                </a:schemeClr>
              </a:solidFill>
              <a:effectLst/>
              <a:latin typeface="Bauhaus 93" panose="04030905020B02020C02" pitchFamily="8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1">
                    <a:lumMod val="50000"/>
                  </a:schemeClr>
                </a:solidFill>
                <a:effectLst/>
                <a:latin typeface="Bauhaus 93" panose="04030905020B02020C02" pitchFamily="82" charset="0"/>
              </a:rPr>
              <a:t>Real-time terminal output and performance tracking</a:t>
            </a:r>
          </a:p>
        </p:txBody>
      </p:sp>
      <p:pic>
        <p:nvPicPr>
          <p:cNvPr id="27" name="Audio 26">
            <a:hlinkClick r:id="" action="ppaction://media"/>
            <a:extLst>
              <a:ext uri="{FF2B5EF4-FFF2-40B4-BE49-F238E27FC236}">
                <a16:creationId xmlns:a16="http://schemas.microsoft.com/office/drawing/2014/main" id="{0388629A-D262-2F41-2B67-F2D38CE16C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8484295"/>
      </p:ext>
    </p:extLst>
  </p:cSld>
  <p:clrMapOvr>
    <a:masterClrMapping/>
  </p:clrMapOvr>
  <mc:AlternateContent xmlns:mc="http://schemas.openxmlformats.org/markup-compatibility/2006" xmlns:p14="http://schemas.microsoft.com/office/powerpoint/2010/main">
    <mc:Choice Requires="p14">
      <p:transition spd="slow" p14:dur="2000" advTm="4103"/>
    </mc:Choice>
    <mc:Fallback xmlns="">
      <p:transition spd="slow" advTm="4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318885" y="3499667"/>
            <a:ext cx="4939666" cy="2542810"/>
          </a:xfrm>
        </p:spPr>
        <p:txBody>
          <a:bodyPr vert="horz" lIns="0" tIns="0" rIns="0" bIns="0" rtlCol="0" anchor="b" anchorCtr="0">
            <a:normAutofit/>
          </a:bodyPr>
          <a:lstStyle/>
          <a:p>
            <a:r>
              <a:rPr lang="en-US" b="1" i="0" kern="1200" spc="100" baseline="0">
                <a:latin typeface="+mj-lt"/>
                <a:ea typeface="+mj-ea"/>
                <a:cs typeface="+mj-cs"/>
              </a:rPr>
              <a:t>Demo</a:t>
            </a:r>
          </a:p>
        </p:txBody>
      </p:sp>
      <p:pic>
        <p:nvPicPr>
          <p:cNvPr id="13" name="Graphic 12" descr="Right pointing backhand index outline">
            <a:extLst>
              <a:ext uri="{FF2B5EF4-FFF2-40B4-BE49-F238E27FC236}">
                <a16:creationId xmlns:a16="http://schemas.microsoft.com/office/drawing/2014/main" id="{9386AFD9-BA34-88A2-5A07-8CE5B4F09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050494" y="457201"/>
            <a:ext cx="2305050" cy="2305050"/>
          </a:xfrm>
          <a:prstGeom prst="rect">
            <a:avLst/>
          </a:prstGeom>
        </p:spPr>
      </p:pic>
      <p:sp>
        <p:nvSpPr>
          <p:cNvPr id="10" name="TextBox 9">
            <a:extLst>
              <a:ext uri="{FF2B5EF4-FFF2-40B4-BE49-F238E27FC236}">
                <a16:creationId xmlns:a16="http://schemas.microsoft.com/office/drawing/2014/main" id="{996807A6-7EC4-7C76-8267-C65C7AAF469C}"/>
              </a:ext>
            </a:extLst>
          </p:cNvPr>
          <p:cNvSpPr txBox="1"/>
          <p:nvPr/>
        </p:nvSpPr>
        <p:spPr>
          <a:xfrm>
            <a:off x="594360" y="2810595"/>
            <a:ext cx="5724525" cy="3319513"/>
          </a:xfrm>
          <a:prstGeom prst="rect">
            <a:avLst/>
          </a:prstGeom>
        </p:spPr>
        <p:txBody>
          <a:bodyPr vert="horz" lIns="0" tIns="45720" rIns="0" bIns="0" rtlCol="0">
            <a:normAutofit/>
          </a:bodyPr>
          <a:lstStyle/>
          <a:p>
            <a:pPr>
              <a:lnSpc>
                <a:spcPct val="90000"/>
              </a:lnSpc>
              <a:spcBef>
                <a:spcPts val="1800"/>
              </a:spcBef>
              <a:buFont typeface="Arial" panose="020B0604020202020204" pitchFamily="34" charset="0"/>
            </a:pPr>
            <a:r>
              <a:rPr lang="en-US" sz="2000" u="sng" dirty="0">
                <a:solidFill>
                  <a:schemeClr val="bg1"/>
                </a:solidFill>
                <a:effectLst/>
              </a:rPr>
              <a:t>https://www.youtube.com/watch?v=_tpJyvdk4J4</a:t>
            </a:r>
            <a:endParaRPr lang="en-US" sz="2000" dirty="0">
              <a:solidFill>
                <a:schemeClr val="bg1"/>
              </a:solidFill>
            </a:endParaRPr>
          </a:p>
        </p:txBody>
      </p:sp>
    </p:spTree>
    <p:extLst>
      <p:ext uri="{BB962C8B-B14F-4D97-AF65-F5344CB8AC3E}">
        <p14:creationId xmlns:p14="http://schemas.microsoft.com/office/powerpoint/2010/main" val="3278170063"/>
      </p:ext>
    </p:extLst>
  </p:cSld>
  <p:clrMapOvr>
    <a:masterClrMapping/>
  </p:clrMapOvr>
  <mc:AlternateContent xmlns:mc="http://schemas.openxmlformats.org/markup-compatibility/2006" xmlns:p14="http://schemas.microsoft.com/office/powerpoint/2010/main">
    <mc:Choice Requires="p14">
      <p:transition spd="slow" p14:dur="2000" advTm="4103"/>
    </mc:Choice>
    <mc:Fallback xmlns="">
      <p:transition spd="slow" advTm="4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B599-6043-0121-30A1-C0C05FB5C0E8}"/>
              </a:ext>
            </a:extLst>
          </p:cNvPr>
          <p:cNvSpPr>
            <a:spLocks noGrp="1"/>
          </p:cNvSpPr>
          <p:nvPr>
            <p:ph type="title"/>
          </p:nvPr>
        </p:nvSpPr>
        <p:spPr/>
        <p:txBody>
          <a:bodyPr/>
          <a:lstStyle/>
          <a:p>
            <a:r>
              <a:rPr lang="en-US" dirty="0"/>
              <a:t>Policy Gradient</a:t>
            </a:r>
          </a:p>
        </p:txBody>
      </p:sp>
      <p:sp>
        <p:nvSpPr>
          <p:cNvPr id="3" name="Content Placeholder 2">
            <a:extLst>
              <a:ext uri="{FF2B5EF4-FFF2-40B4-BE49-F238E27FC236}">
                <a16:creationId xmlns:a16="http://schemas.microsoft.com/office/drawing/2014/main" id="{3BDD7D3E-BE72-8266-45A9-96E91842DEA2}"/>
              </a:ext>
            </a:extLst>
          </p:cNvPr>
          <p:cNvSpPr>
            <a:spLocks noGrp="1"/>
          </p:cNvSpPr>
          <p:nvPr>
            <p:ph sz="quarter" idx="15"/>
          </p:nvPr>
        </p:nvSpPr>
        <p:spPr>
          <a:xfrm>
            <a:off x="594360" y="2676525"/>
            <a:ext cx="10098522" cy="3597470"/>
          </a:xfrm>
        </p:spPr>
        <p:txBody>
          <a:bodyPr>
            <a:normAutofit/>
          </a:bodyPr>
          <a:lstStyle/>
          <a:p>
            <a:r>
              <a:rPr lang="en-US" sz="3200" dirty="0"/>
              <a:t>In contrast to Q-learning –which learns how good each actions in a given state, Policy Gradient methods learn a policy directly. </a:t>
            </a:r>
          </a:p>
          <a:p>
            <a:r>
              <a:rPr lang="en-US" sz="3200" dirty="0"/>
              <a:t>Policy -&gt; Function that maps states to a probability distribution.</a:t>
            </a:r>
          </a:p>
          <a:p>
            <a:r>
              <a:rPr lang="en-US" sz="3200" dirty="0"/>
              <a:t>Learning Objective -&gt; Adjust policy parameters to maximize expected reward over time.</a:t>
            </a:r>
          </a:p>
        </p:txBody>
      </p:sp>
      <p:pic>
        <p:nvPicPr>
          <p:cNvPr id="76" name="Audio 75">
            <a:extLst>
              <a:ext uri="{FF2B5EF4-FFF2-40B4-BE49-F238E27FC236}">
                <a16:creationId xmlns:a16="http://schemas.microsoft.com/office/drawing/2014/main" id="{B32BE4AD-ABA3-2777-70A7-3F3A036D83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2552465"/>
      </p:ext>
    </p:extLst>
  </p:cSld>
  <p:clrMapOvr>
    <a:masterClrMapping/>
  </p:clrMapOvr>
  <mc:AlternateContent xmlns:mc="http://schemas.openxmlformats.org/markup-compatibility/2006" xmlns:p14="http://schemas.microsoft.com/office/powerpoint/2010/main">
    <mc:Choice Requires="p14">
      <p:transition spd="slow" p14:dur="2000" advTm="33120"/>
    </mc:Choice>
    <mc:Fallback xmlns="">
      <p:transition spd="slow" advTm="33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B599-6043-0121-30A1-C0C05FB5C0E8}"/>
              </a:ext>
            </a:extLst>
          </p:cNvPr>
          <p:cNvSpPr>
            <a:spLocks noGrp="1"/>
          </p:cNvSpPr>
          <p:nvPr>
            <p:ph type="title"/>
          </p:nvPr>
        </p:nvSpPr>
        <p:spPr/>
        <p:txBody>
          <a:bodyPr/>
          <a:lstStyle/>
          <a:p>
            <a:r>
              <a:rPr lang="en-US" dirty="0"/>
              <a:t>Proximal Policy Optimization</a:t>
            </a:r>
          </a:p>
        </p:txBody>
      </p:sp>
      <p:sp>
        <p:nvSpPr>
          <p:cNvPr id="3" name="Content Placeholder 2">
            <a:extLst>
              <a:ext uri="{FF2B5EF4-FFF2-40B4-BE49-F238E27FC236}">
                <a16:creationId xmlns:a16="http://schemas.microsoft.com/office/drawing/2014/main" id="{3BDD7D3E-BE72-8266-45A9-96E91842DEA2}"/>
              </a:ext>
            </a:extLst>
          </p:cNvPr>
          <p:cNvSpPr>
            <a:spLocks noGrp="1"/>
          </p:cNvSpPr>
          <p:nvPr>
            <p:ph sz="quarter" idx="15"/>
          </p:nvPr>
        </p:nvSpPr>
        <p:spPr>
          <a:xfrm>
            <a:off x="594360" y="2676525"/>
            <a:ext cx="9778365" cy="3597470"/>
          </a:xfrm>
        </p:spPr>
        <p:txBody>
          <a:bodyPr>
            <a:normAutofit/>
          </a:bodyPr>
          <a:lstStyle/>
          <a:p>
            <a:r>
              <a:rPr lang="en-US" sz="2800" dirty="0"/>
              <a:t>PPO -&gt; Model-free RL algorithm that uses a clipped objective to prevent overly large policy updates.</a:t>
            </a:r>
          </a:p>
          <a:p>
            <a:r>
              <a:rPr lang="en-US" sz="2800" dirty="0"/>
              <a:t>Policy Gradient updates policy using entire episodes -&gt; can suffer higher variance. </a:t>
            </a:r>
          </a:p>
          <a:p>
            <a:r>
              <a:rPr lang="en-US" sz="2800" dirty="0"/>
              <a:t>PPO improves on this by making smaller, more controlled updates to the policy</a:t>
            </a:r>
          </a:p>
          <a:p>
            <a:r>
              <a:rPr lang="en-US" sz="2800" dirty="0"/>
              <a:t>Uses Actor – Critic Architecture</a:t>
            </a:r>
          </a:p>
          <a:p>
            <a:endParaRPr lang="en-US" sz="2800" dirty="0"/>
          </a:p>
        </p:txBody>
      </p:sp>
      <p:pic>
        <p:nvPicPr>
          <p:cNvPr id="76" name="Audio 75">
            <a:extLst>
              <a:ext uri="{FF2B5EF4-FFF2-40B4-BE49-F238E27FC236}">
                <a16:creationId xmlns:a16="http://schemas.microsoft.com/office/drawing/2014/main" id="{B32BE4AD-ABA3-2777-70A7-3F3A036D83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6531971"/>
      </p:ext>
    </p:extLst>
  </p:cSld>
  <p:clrMapOvr>
    <a:masterClrMapping/>
  </p:clrMapOvr>
  <mc:AlternateContent xmlns:mc="http://schemas.openxmlformats.org/markup-compatibility/2006" xmlns:p14="http://schemas.microsoft.com/office/powerpoint/2010/main">
    <mc:Choice Requires="p14">
      <p:transition spd="slow" p14:dur="2000" advTm="33120"/>
    </mc:Choice>
    <mc:Fallback xmlns="">
      <p:transition spd="slow" advTm="33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Tree>
    <p:extLst>
      <p:ext uri="{BB962C8B-B14F-4D97-AF65-F5344CB8AC3E}">
        <p14:creationId xmlns:p14="http://schemas.microsoft.com/office/powerpoint/2010/main" val="426113241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{8FAC3B29-6894-4666-A74D-8F80280E09B4}tf78853419_win32</Template>
  <TotalTime>206</TotalTime>
  <Words>401</Words>
  <Application>Microsoft Office PowerPoint</Application>
  <PresentationFormat>Widescreen</PresentationFormat>
  <Paragraphs>48</Paragraphs>
  <Slides>8</Slides>
  <Notes>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Bauhaus 93</vt:lpstr>
      <vt:lpstr>Calibri</vt:lpstr>
      <vt:lpstr>Franklin Gothic Book</vt:lpstr>
      <vt:lpstr>Franklin Gothic Demi</vt:lpstr>
      <vt:lpstr>Custom</vt:lpstr>
      <vt:lpstr>Project Title:   Solving the 2×2×2 Rubik’s Cube with Feature-Based Reinforcement Learning</vt:lpstr>
      <vt:lpstr>Goals and Techniques</vt:lpstr>
      <vt:lpstr>Who Covers What?</vt:lpstr>
      <vt:lpstr>Let’s Begin</vt:lpstr>
      <vt:lpstr>Demo</vt:lpstr>
      <vt:lpstr>Policy Gradient</vt:lpstr>
      <vt:lpstr>Proximal Policy Optimization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Stuti Bimali</dc:creator>
  <cp:lastModifiedBy>Stuti Bimali</cp:lastModifiedBy>
  <cp:revision>1</cp:revision>
  <dcterms:created xsi:type="dcterms:W3CDTF">2025-05-04T00:30:24Z</dcterms:created>
  <dcterms:modified xsi:type="dcterms:W3CDTF">2025-05-11T03:12:40Z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